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06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36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03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41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4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04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18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60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61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29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06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7E1F-CAE5-4B05-83BD-BBBB864EDD72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95AC3-EA26-4B0D-A585-08735949D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34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3203848" cy="9086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dirty="0" smtClean="0"/>
              <a:t>Annonce</a:t>
            </a:r>
            <a:endParaRPr lang="fr-FR" sz="6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2080" y="1371570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0"/>
          </p:cNvCxnSpPr>
          <p:nvPr/>
        </p:nvCxnSpPr>
        <p:spPr>
          <a:xfrm rot="10800000" flipV="1">
            <a:off x="3852080" y="692618"/>
            <a:ext cx="2989576" cy="678952"/>
          </a:xfrm>
          <a:prstGeom prst="bentConnector2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1"/>
            <a:endCxn id="11" idx="0"/>
          </p:cNvCxnSpPr>
          <p:nvPr/>
        </p:nvCxnSpPr>
        <p:spPr>
          <a:xfrm rot="10800000" flipV="1">
            <a:off x="1601924" y="1551569"/>
            <a:ext cx="1530156" cy="465963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18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20" y="1146738"/>
            <a:ext cx="8784975" cy="552262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323528" y="378572"/>
            <a:ext cx="2880000" cy="5786199"/>
            <a:chOff x="6012160" y="476671"/>
            <a:chExt cx="2376264" cy="5424560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5424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RÉDACTION</a:t>
              </a:r>
              <a:endParaRPr lang="fr-FR" sz="1600" b="1" dirty="0" smtClean="0"/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l’</a:t>
              </a:r>
              <a:r>
                <a:rPr lang="fr-FR" sz="1200" i="1" u="sng" dirty="0" smtClean="0"/>
                <a:t>Opérateur Légales.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r>
                <a:rPr lang="fr-FR" sz="1200" dirty="0" smtClean="0"/>
                <a:t>Calcul de la taille à facturer.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r>
                <a:rPr lang="fr-FR" sz="1200" dirty="0" smtClean="0"/>
                <a:t>Coulage de l’annonce au moment de la sauvegarde.</a:t>
              </a:r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L’annonce peut être envoyée :</a:t>
              </a:r>
            </a:p>
            <a:p>
              <a:endParaRPr lang="fr-FR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 smtClean="0"/>
                <a:t>En </a:t>
              </a:r>
              <a:r>
                <a:rPr lang="fr-FR" sz="1200" b="1" dirty="0" smtClean="0"/>
                <a:t>À PAYER </a:t>
              </a:r>
              <a:r>
                <a:rPr lang="fr-FR" sz="1200" dirty="0" smtClean="0"/>
                <a:t>si ‘annonce nécessite d’être mise en attente de paiement </a:t>
              </a:r>
              <a:r>
                <a:rPr lang="fr-FR" sz="1200" i="1" dirty="0" smtClean="0"/>
                <a:t>par l’</a:t>
              </a:r>
              <a:r>
                <a:rPr lang="fr-FR" sz="1200" i="1" u="sng" dirty="0" smtClean="0"/>
                <a:t>Opérateur Légales</a:t>
              </a:r>
              <a:r>
                <a:rPr lang="fr-FR" sz="1200" i="1" dirty="0" smtClean="0"/>
                <a:t> </a:t>
              </a:r>
              <a:r>
                <a:rPr lang="fr-FR" sz="1200" dirty="0" smtClean="0"/>
                <a:t>avant envoi en VALID</a:t>
              </a:r>
              <a:r>
                <a:rPr lang="en-US" sz="1200" dirty="0" smtClean="0"/>
                <a:t>ÉE.</a:t>
              </a:r>
              <a:endParaRPr lang="fr-FR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 smtClean="0"/>
                <a:t>En </a:t>
              </a:r>
              <a:r>
                <a:rPr lang="fr-FR" sz="1200" b="1" dirty="0" smtClean="0"/>
                <a:t>VALIDÉE </a:t>
              </a:r>
              <a:r>
                <a:rPr lang="fr-FR" sz="1200" dirty="0" smtClean="0"/>
                <a:t>si l’annonce est terminée.</a:t>
              </a:r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171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20" y="2708920"/>
            <a:ext cx="8784975" cy="396044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987824" y="332656"/>
            <a:ext cx="6048672" cy="237626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6158787" y="332656"/>
            <a:ext cx="2880000" cy="5786199"/>
            <a:chOff x="6012160" y="476671"/>
            <a:chExt cx="2376264" cy="5424561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542456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VALIDÉE</a:t>
              </a:r>
              <a:endParaRPr lang="fr-FR" sz="1600" b="1" dirty="0" smtClean="0"/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l’</a:t>
              </a:r>
              <a:r>
                <a:rPr lang="fr-FR" sz="1200" i="1" u="sng" dirty="0" smtClean="0"/>
                <a:t>Opérateur Légales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Calcul de la taille à facturer (si nécessaire).</a:t>
              </a:r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L’annonce peut être reprise si une anomalie est détectée. Dans ce cas, elle retournera dans son état précédent (</a:t>
              </a:r>
              <a:r>
                <a:rPr lang="fr-FR" sz="1200" b="1" dirty="0" smtClean="0"/>
                <a:t>RÉDACTION</a:t>
              </a:r>
              <a:r>
                <a:rPr lang="fr-FR" sz="1200" dirty="0" smtClean="0"/>
                <a:t>).</a:t>
              </a:r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467544" y="345905"/>
            <a:ext cx="2520280" cy="120221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14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20" y="4101760"/>
            <a:ext cx="8784975" cy="2567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81194" y="429197"/>
            <a:ext cx="8784975" cy="25676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763528" y="3043967"/>
            <a:ext cx="2615912" cy="120221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323528" y="378572"/>
            <a:ext cx="2880000" cy="6463308"/>
            <a:chOff x="6012160" y="476671"/>
            <a:chExt cx="2376264" cy="6059352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605935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À PAYER</a:t>
              </a:r>
              <a:endParaRPr lang="fr-FR" sz="1600" b="1" dirty="0" smtClean="0"/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l’</a:t>
              </a:r>
              <a:r>
                <a:rPr lang="fr-FR" sz="1200" i="1" u="sng" dirty="0" smtClean="0"/>
                <a:t>Opérateur Légales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Calcul de la taille à facturer (si nécessaire).</a:t>
              </a:r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r>
                <a:rPr lang="fr-FR" sz="1200" dirty="0" smtClean="0"/>
                <a:t>L’annonce peut être reprise si une anomalie est détectée. Dans ce cas, elle retournera dans son état précédant (</a:t>
              </a:r>
              <a:r>
                <a:rPr lang="fr-FR" sz="1200" b="1" dirty="0" smtClean="0"/>
                <a:t>RÉDACTION</a:t>
              </a:r>
              <a:r>
                <a:rPr lang="fr-FR" sz="1200" dirty="0" smtClean="0"/>
                <a:t>).</a:t>
              </a:r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6516216" y="2913939"/>
            <a:ext cx="2579776" cy="120221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4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68256" y="253337"/>
            <a:ext cx="8784975" cy="396044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51520" y="5169568"/>
            <a:ext cx="6417484" cy="149979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6158787" y="332656"/>
            <a:ext cx="2880000" cy="5970865"/>
            <a:chOff x="6012160" y="476671"/>
            <a:chExt cx="2376264" cy="5597685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55976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FACTURÉE</a:t>
              </a:r>
              <a:endParaRPr lang="fr-FR" sz="1600" b="1" dirty="0" smtClean="0"/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l’</a:t>
              </a:r>
              <a:r>
                <a:rPr lang="fr-FR" sz="1200" i="1" u="sng" dirty="0" smtClean="0"/>
                <a:t>Opérateur Légales</a:t>
              </a:r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Met l’annonce dans son état final « facturée ». </a:t>
              </a:r>
              <a:br>
                <a:rPr lang="fr-FR" sz="1200" dirty="0" smtClean="0"/>
              </a:br>
              <a:r>
                <a:rPr lang="fr-FR" sz="1200" dirty="0" smtClean="0"/>
                <a:t>L’information est ensuite envoyée à la base de données (</a:t>
              </a:r>
              <a:r>
                <a:rPr lang="fr-FR" sz="1200" dirty="0" err="1" smtClean="0"/>
                <a:t>Interpresse</a:t>
              </a:r>
              <a:r>
                <a:rPr lang="fr-FR" sz="1200" dirty="0" smtClean="0"/>
                <a:t>).</a:t>
              </a:r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316772" y="4213776"/>
            <a:ext cx="244003" cy="95250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615603" y="4168688"/>
            <a:ext cx="3036517" cy="100088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94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841656" y="47661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47924" y="2017533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711" y="52531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13" name="Connecteur droit avec flèche 12"/>
          <p:cNvCxnSpPr>
            <a:stCxn id="5" idx="1"/>
            <a:endCxn id="12" idx="3"/>
          </p:cNvCxnSpPr>
          <p:nvPr/>
        </p:nvCxnSpPr>
        <p:spPr>
          <a:xfrm flipH="1">
            <a:off x="2324711" y="692618"/>
            <a:ext cx="4516945" cy="1270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2" idx="2"/>
            <a:endCxn id="11" idx="0"/>
          </p:cNvCxnSpPr>
          <p:nvPr/>
        </p:nvCxnSpPr>
        <p:spPr>
          <a:xfrm flipH="1">
            <a:off x="1601924" y="885319"/>
            <a:ext cx="2787" cy="113221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4572080" y="3343026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À PAYER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5" idx="2"/>
            <a:endCxn id="21" idx="0"/>
          </p:cNvCxnSpPr>
          <p:nvPr/>
        </p:nvCxnSpPr>
        <p:spPr>
          <a:xfrm>
            <a:off x="7795656" y="908618"/>
            <a:ext cx="16272" cy="247040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57161" y="3379026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À payer</a:t>
            </a:r>
            <a:endParaRPr lang="fr-FR" sz="1200" b="1" dirty="0"/>
          </a:p>
        </p:txBody>
      </p:sp>
      <p:cxnSp>
        <p:nvCxnSpPr>
          <p:cNvPr id="22" name="Connecteur droit avec flèche 21"/>
          <p:cNvCxnSpPr>
            <a:stCxn id="21" idx="1"/>
            <a:endCxn id="19" idx="3"/>
          </p:cNvCxnSpPr>
          <p:nvPr/>
        </p:nvCxnSpPr>
        <p:spPr>
          <a:xfrm flipH="1">
            <a:off x="6480080" y="3559026"/>
            <a:ext cx="57708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37605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Validation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9" idx="1"/>
            <a:endCxn id="25" idx="3"/>
          </p:cNvCxnSpPr>
          <p:nvPr/>
        </p:nvCxnSpPr>
        <p:spPr>
          <a:xfrm flipH="1">
            <a:off x="4177605" y="3559026"/>
            <a:ext cx="394475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5" idx="1"/>
          </p:cNvCxnSpPr>
          <p:nvPr/>
        </p:nvCxnSpPr>
        <p:spPr>
          <a:xfrm rot="10800000">
            <a:off x="2367001" y="2434566"/>
            <a:ext cx="370604" cy="1124461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06080" y="2053557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31" name="Connecteur droit avec flèche 30"/>
          <p:cNvCxnSpPr>
            <a:stCxn id="19" idx="0"/>
            <a:endCxn id="30" idx="2"/>
          </p:cNvCxnSpPr>
          <p:nvPr/>
        </p:nvCxnSpPr>
        <p:spPr>
          <a:xfrm flipV="1">
            <a:off x="5526080" y="2413557"/>
            <a:ext cx="0" cy="92946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0" idx="3"/>
          </p:cNvCxnSpPr>
          <p:nvPr/>
        </p:nvCxnSpPr>
        <p:spPr>
          <a:xfrm flipV="1">
            <a:off x="6246080" y="908618"/>
            <a:ext cx="845848" cy="1324939"/>
          </a:xfrm>
          <a:prstGeom prst="bentConnector2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585439" y="4464494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FACTURÉE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050" y="2434565"/>
            <a:ext cx="0" cy="944461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7" idx="2"/>
            <a:endCxn id="44" idx="0"/>
          </p:cNvCxnSpPr>
          <p:nvPr/>
        </p:nvCxnSpPr>
        <p:spPr>
          <a:xfrm>
            <a:off x="1539439" y="3739026"/>
            <a:ext cx="0" cy="7254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19439" y="3379026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Facturation</a:t>
            </a:r>
            <a:endParaRPr lang="fr-FR" sz="1200" b="1" dirty="0"/>
          </a:p>
        </p:txBody>
      </p:sp>
      <p:cxnSp>
        <p:nvCxnSpPr>
          <p:cNvPr id="76" name="Connecteur droit avec flèche 75"/>
          <p:cNvCxnSpPr>
            <a:stCxn id="11" idx="3"/>
            <a:endCxn id="30" idx="1"/>
          </p:cNvCxnSpPr>
          <p:nvPr/>
        </p:nvCxnSpPr>
        <p:spPr>
          <a:xfrm>
            <a:off x="2555924" y="2233557"/>
            <a:ext cx="225015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à coins arrondis 78"/>
          <p:cNvSpPr/>
          <p:nvPr/>
        </p:nvSpPr>
        <p:spPr>
          <a:xfrm>
            <a:off x="4560744" y="6144583"/>
            <a:ext cx="1908000" cy="432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SUPPRIMÉE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794744" y="5355199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Supprimer</a:t>
            </a:r>
            <a:endParaRPr lang="fr-FR" sz="1200" b="1" dirty="0"/>
          </a:p>
        </p:txBody>
      </p:sp>
      <p:cxnSp>
        <p:nvCxnSpPr>
          <p:cNvPr id="81" name="Connecteur droit avec flèche 80"/>
          <p:cNvCxnSpPr>
            <a:stCxn id="19" idx="2"/>
            <a:endCxn id="80" idx="0"/>
          </p:cNvCxnSpPr>
          <p:nvPr/>
        </p:nvCxnSpPr>
        <p:spPr>
          <a:xfrm flipH="1">
            <a:off x="5514744" y="3775026"/>
            <a:ext cx="11336" cy="1580173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2"/>
            <a:endCxn id="79" idx="0"/>
          </p:cNvCxnSpPr>
          <p:nvPr/>
        </p:nvCxnSpPr>
        <p:spPr>
          <a:xfrm>
            <a:off x="5514744" y="5715199"/>
            <a:ext cx="0" cy="4293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44" idx="3"/>
          </p:cNvCxnSpPr>
          <p:nvPr/>
        </p:nvCxnSpPr>
        <p:spPr>
          <a:xfrm>
            <a:off x="2493439" y="4680494"/>
            <a:ext cx="2654625" cy="674705"/>
          </a:xfrm>
          <a:prstGeom prst="bentConnector3">
            <a:avLst>
              <a:gd name="adj1" fmla="val 100074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5" idx="3"/>
            <a:endCxn id="80" idx="3"/>
          </p:cNvCxnSpPr>
          <p:nvPr/>
        </p:nvCxnSpPr>
        <p:spPr>
          <a:xfrm flipH="1">
            <a:off x="6234744" y="692618"/>
            <a:ext cx="2514912" cy="4842581"/>
          </a:xfrm>
          <a:prstGeom prst="bentConnector3">
            <a:avLst>
              <a:gd name="adj1" fmla="val -9090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>
            <a:stCxn id="11" idx="1"/>
            <a:endCxn id="80" idx="1"/>
          </p:cNvCxnSpPr>
          <p:nvPr/>
        </p:nvCxnSpPr>
        <p:spPr>
          <a:xfrm rot="10800000" flipH="1" flipV="1">
            <a:off x="647924" y="2233557"/>
            <a:ext cx="4146820" cy="3301642"/>
          </a:xfrm>
          <a:prstGeom prst="bentConnector3">
            <a:avLst>
              <a:gd name="adj1" fmla="val -5513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81194" y="429196"/>
            <a:ext cx="8784975" cy="544807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" name="Groupe 40"/>
          <p:cNvGrpSpPr/>
          <p:nvPr/>
        </p:nvGrpSpPr>
        <p:grpSpPr>
          <a:xfrm>
            <a:off x="323528" y="378572"/>
            <a:ext cx="2880000" cy="6340197"/>
            <a:chOff x="6012160" y="476671"/>
            <a:chExt cx="2376264" cy="5943932"/>
          </a:xfrm>
          <a:solidFill>
            <a:schemeClr val="bg1"/>
          </a:solidFill>
        </p:grpSpPr>
        <p:sp>
          <p:nvSpPr>
            <p:cNvPr id="42" name="ZoneTexte 41"/>
            <p:cNvSpPr txBox="1"/>
            <p:nvPr/>
          </p:nvSpPr>
          <p:spPr>
            <a:xfrm>
              <a:off x="6012160" y="476671"/>
              <a:ext cx="2376264" cy="59439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SUPPRIMÉE</a:t>
              </a:r>
              <a:endParaRPr lang="fr-FR" sz="1600" b="1" dirty="0" smtClean="0"/>
            </a:p>
            <a:p>
              <a:endParaRPr lang="fr-FR" b="1" dirty="0" smtClean="0"/>
            </a:p>
            <a:p>
              <a:r>
                <a:rPr lang="fr-FR" sz="1200" i="1" dirty="0" smtClean="0"/>
                <a:t> - Etape accessible par tous (</a:t>
              </a:r>
              <a:r>
                <a:rPr lang="fr-FR" sz="1200" i="1" u="sng" dirty="0" smtClean="0"/>
                <a:t>Correspondant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Iconographe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Journaliste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Monteur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Opérateur Légales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Secrétaire de rédaction</a:t>
              </a:r>
              <a:r>
                <a:rPr lang="fr-FR" sz="1200" i="1" dirty="0" smtClean="0"/>
                <a:t>, </a:t>
              </a:r>
              <a:r>
                <a:rPr lang="fr-FR" sz="1200" i="1" u="sng" dirty="0" smtClean="0"/>
                <a:t>Secrétaire Générale de Rédaction</a:t>
              </a:r>
              <a:r>
                <a:rPr lang="fr-FR" sz="1200" i="1" dirty="0" smtClean="0"/>
                <a:t>). </a:t>
              </a:r>
              <a:endParaRPr lang="fr-FR" sz="1200" i="1" u="sng" dirty="0" smtClean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r>
                <a:rPr lang="fr-FR" sz="1200" dirty="0" smtClean="0"/>
                <a:t>Met l’annonce en état « supprimée ».</a:t>
              </a:r>
            </a:p>
            <a:p>
              <a:endParaRPr lang="fr-FR" sz="1200" dirty="0"/>
            </a:p>
            <a:p>
              <a:r>
                <a:rPr lang="fr-FR" sz="1200" dirty="0" smtClean="0"/>
                <a:t>Si son état précédent était « facturée », l’information de son changement d’état est envoyée à la base de donnée (</a:t>
              </a:r>
              <a:r>
                <a:rPr lang="fr-FR" sz="1200" dirty="0" err="1" smtClean="0"/>
                <a:t>Interpresse</a:t>
              </a:r>
              <a:r>
                <a:rPr lang="fr-FR" sz="1200" dirty="0" smtClean="0"/>
                <a:t>).</a:t>
              </a:r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43" name="Connecteur droit 42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25159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275</Words>
  <Application>Microsoft Office PowerPoint</Application>
  <PresentationFormat>Affichage à l'écran (4:3)</PresentationFormat>
  <Paragraphs>196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51</cp:revision>
  <dcterms:created xsi:type="dcterms:W3CDTF">2015-03-25T08:44:45Z</dcterms:created>
  <dcterms:modified xsi:type="dcterms:W3CDTF">2015-03-25T14:03:34Z</dcterms:modified>
</cp:coreProperties>
</file>